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11"/>
  </p:notesMasterIdLst>
  <p:handoutMasterIdLst>
    <p:handoutMasterId r:id="rId12"/>
  </p:handoutMasterIdLst>
  <p:sldIdLst>
    <p:sldId id="256" r:id="rId6"/>
    <p:sldId id="258" r:id="rId7"/>
    <p:sldId id="261" r:id="rId8"/>
    <p:sldId id="263" r:id="rId9"/>
    <p:sldId id="257" r:id="rId1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4" autoAdjust="0"/>
    <p:restoredTop sz="93381" autoAdjust="0"/>
  </p:normalViewPr>
  <p:slideViewPr>
    <p:cSldViewPr>
      <p:cViewPr varScale="1">
        <p:scale>
          <a:sx n="74" d="100"/>
          <a:sy n="74" d="100"/>
        </p:scale>
        <p:origin x="166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6/7/2018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6/7/2018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Proposed work plan - Livestock</a:t>
            </a:r>
            <a:endParaRPr lang="en-US" dirty="0"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360613" y="3581400"/>
            <a:ext cx="4575175" cy="19050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Augustine Ayantunde</a:t>
            </a:r>
          </a:p>
          <a:p>
            <a:r>
              <a:rPr lang="en-US" dirty="0" smtClean="0">
                <a:latin typeface="+mn-lt"/>
              </a:rPr>
              <a:t>ILRI</a:t>
            </a:r>
          </a:p>
          <a:p>
            <a:r>
              <a:rPr lang="en-US" dirty="0" smtClean="0">
                <a:latin typeface="+mn-lt"/>
              </a:rPr>
              <a:t>Review and Planning Meeting,</a:t>
            </a:r>
          </a:p>
          <a:p>
            <a:r>
              <a:rPr lang="en-US" dirty="0" smtClean="0">
                <a:latin typeface="+mn-lt"/>
              </a:rPr>
              <a:t> June 2018, Accra, Ghana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D8F5806B-494D-3E4F-91E8-63E95D34F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6008348"/>
              </p:ext>
            </p:extLst>
          </p:nvPr>
        </p:nvGraphicFramePr>
        <p:xfrm>
          <a:off x="381001" y="1371600"/>
          <a:ext cx="8534399" cy="569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8790">
                  <a:extLst>
                    <a:ext uri="{9D8B030D-6E8A-4147-A177-3AD203B41FA5}">
                      <a16:colId xmlns:a16="http://schemas.microsoft.com/office/drawing/2014/main" xmlns="" val="646009280"/>
                    </a:ext>
                  </a:extLst>
                </a:gridCol>
                <a:gridCol w="617220">
                  <a:extLst>
                    <a:ext uri="{9D8B030D-6E8A-4147-A177-3AD203B41FA5}">
                      <a16:colId xmlns:a16="http://schemas.microsoft.com/office/drawing/2014/main" xmlns="" val="1650091306"/>
                    </a:ext>
                  </a:extLst>
                </a:gridCol>
                <a:gridCol w="2931794">
                  <a:extLst>
                    <a:ext uri="{9D8B030D-6E8A-4147-A177-3AD203B41FA5}">
                      <a16:colId xmlns:a16="http://schemas.microsoft.com/office/drawing/2014/main" xmlns="" val="100015059"/>
                    </a:ext>
                  </a:extLst>
                </a:gridCol>
                <a:gridCol w="188596">
                  <a:extLst>
                    <a:ext uri="{9D8B030D-6E8A-4147-A177-3AD203B41FA5}">
                      <a16:colId xmlns:a16="http://schemas.microsoft.com/office/drawing/2014/main" xmlns="" val="456250825"/>
                    </a:ext>
                  </a:extLst>
                </a:gridCol>
                <a:gridCol w="3047999">
                  <a:extLst>
                    <a:ext uri="{9D8B030D-6E8A-4147-A177-3AD203B41FA5}">
                      <a16:colId xmlns:a16="http://schemas.microsoft.com/office/drawing/2014/main" xmlns="" val="1587143714"/>
                    </a:ext>
                  </a:extLst>
                </a:gridCol>
              </a:tblGrid>
              <a:tr h="312109"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Outcome no</a:t>
                      </a:r>
                      <a:r>
                        <a:rPr lang="en-US" sz="1200" dirty="0" smtClean="0"/>
                        <a:t>. 1  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Output no</a:t>
                      </a:r>
                      <a:r>
                        <a:rPr lang="en-US" sz="1200" dirty="0" smtClean="0"/>
                        <a:t>. 1.2</a:t>
                      </a:r>
                      <a:endParaRPr 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Activity </a:t>
                      </a:r>
                      <a:r>
                        <a:rPr lang="en-US" sz="1200" dirty="0" smtClean="0"/>
                        <a:t>no.1.1.2 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05229905"/>
                  </a:ext>
                </a:extLst>
              </a:tr>
              <a:tr h="312109">
                <a:tc>
                  <a:txBody>
                    <a:bodyPr/>
                    <a:lstStyle/>
                    <a:p>
                      <a:r>
                        <a:rPr lang="en-US" sz="1200" b="1" dirty="0"/>
                        <a:t>Sub-activity title 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b="1" dirty="0" smtClean="0"/>
                        <a:t>Efficient feed utilization through improved feed troughs</a:t>
                      </a:r>
                      <a:endParaRPr lang="en-US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0160256"/>
                  </a:ext>
                </a:extLst>
              </a:tr>
              <a:tr h="430957">
                <a:tc>
                  <a:txBody>
                    <a:bodyPr/>
                    <a:lstStyle/>
                    <a:p>
                      <a:r>
                        <a:rPr lang="en-US" sz="1200" b="1" dirty="0"/>
                        <a:t>Location/sites </a:t>
                      </a:r>
                    </a:p>
                    <a:p>
                      <a:r>
                        <a:rPr lang="en-US" sz="1200" b="1" dirty="0"/>
                        <a:t>for sub-activity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b="1" dirty="0" smtClean="0"/>
                        <a:t>Northern, Upper</a:t>
                      </a:r>
                      <a:r>
                        <a:rPr lang="en-US" sz="1200" b="1" baseline="0" dirty="0" smtClean="0"/>
                        <a:t> East and Upper West regions</a:t>
                      </a:r>
                      <a:endParaRPr lang="en-US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12296291"/>
                  </a:ext>
                </a:extLst>
              </a:tr>
              <a:tr h="603339">
                <a:tc>
                  <a:txBody>
                    <a:bodyPr/>
                    <a:lstStyle/>
                    <a:p>
                      <a:r>
                        <a:rPr lang="en-US" sz="1200" b="1" dirty="0"/>
                        <a:t>Implementation timeframe (start/end date)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b="1" dirty="0" smtClean="0"/>
                        <a:t>October 2018 – February 2019</a:t>
                      </a:r>
                      <a:endParaRPr lang="en-US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2465395"/>
                  </a:ext>
                </a:extLst>
              </a:tr>
              <a:tr h="603339">
                <a:tc>
                  <a:txBody>
                    <a:bodyPr/>
                    <a:lstStyle/>
                    <a:p>
                      <a:r>
                        <a:rPr lang="en-US" sz="1200" b="1" dirty="0"/>
                        <a:t>Deliverables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Report of the testing and evaluation</a:t>
                      </a:r>
                      <a:r>
                        <a:rPr lang="en-US" sz="1200" baseline="0" dirty="0" smtClean="0"/>
                        <a:t> of the improved feed troughs</a:t>
                      </a:r>
                      <a:endParaRPr lang="en-US" sz="1200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Training report on improved feed troughs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87860269"/>
                  </a:ext>
                </a:extLst>
              </a:tr>
              <a:tr h="775722">
                <a:tc>
                  <a:txBody>
                    <a:bodyPr/>
                    <a:lstStyle/>
                    <a:p>
                      <a:r>
                        <a:rPr lang="en-US" sz="1200" b="1" dirty="0"/>
                        <a:t>S.I. domain and indicators for which data was collected – indicate metric and scale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Productivity – Quantity</a:t>
                      </a:r>
                      <a:r>
                        <a:rPr lang="en-US" sz="1200" baseline="0" dirty="0" smtClean="0"/>
                        <a:t> of feed saved from waste</a:t>
                      </a:r>
                      <a:endParaRPr lang="en-US" sz="1200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Environment</a:t>
                      </a:r>
                      <a:r>
                        <a:rPr lang="en-US" sz="1200" baseline="0" dirty="0" smtClean="0"/>
                        <a:t> – Quantity of manure produced</a:t>
                      </a:r>
                      <a:endParaRPr lang="en-US" sz="1200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Economic – Cost and benefit of improved feed troughs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 smtClean="0"/>
                        <a:t>Social – number of farmers trained in improved</a:t>
                      </a:r>
                      <a:r>
                        <a:rPr lang="en-US" sz="1200" baseline="0" dirty="0" smtClean="0"/>
                        <a:t> feed troughs </a:t>
                      </a:r>
                      <a:endParaRPr lang="en-US" sz="1200" dirty="0"/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09533273"/>
                  </a:ext>
                </a:extLst>
              </a:tr>
              <a:tr h="603339">
                <a:tc>
                  <a:txBody>
                    <a:bodyPr/>
                    <a:lstStyle/>
                    <a:p>
                      <a:r>
                        <a:rPr lang="en-US" sz="1200" b="1" dirty="0"/>
                        <a:t>Research team and responsibilities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ILRI – coordination of sub-activity, training in</a:t>
                      </a:r>
                      <a:r>
                        <a:rPr lang="en-US" sz="1200" baseline="0" dirty="0" smtClean="0"/>
                        <a:t> design of improved feed troughs and use</a:t>
                      </a:r>
                      <a:r>
                        <a:rPr lang="en-US" sz="1200" dirty="0" smtClean="0"/>
                        <a:t>, data analysis and final report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ARI – Training of farmers, data collection and entry and report of the training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52771777"/>
                  </a:ext>
                </a:extLst>
              </a:tr>
              <a:tr h="846543">
                <a:tc>
                  <a:txBody>
                    <a:bodyPr/>
                    <a:lstStyle/>
                    <a:p>
                      <a:r>
                        <a:rPr lang="en-US" sz="1200" b="1" dirty="0"/>
                        <a:t>Farming systems research perspective (how this work links with others)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 smtClean="0"/>
                        <a:t>Improved</a:t>
                      </a:r>
                      <a:r>
                        <a:rPr lang="en-US" sz="1200" baseline="0" dirty="0" smtClean="0"/>
                        <a:t> feed troughs will lead to efficient feed utilization which can enhance efficient nutrient cycling in mixed crop and livestock systems  through less feed waste, and more manure collection for cropping. 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71963457"/>
                  </a:ext>
                </a:extLst>
              </a:tr>
              <a:tr h="479959">
                <a:tc>
                  <a:txBody>
                    <a:bodyPr/>
                    <a:lstStyle/>
                    <a:p>
                      <a:r>
                        <a:rPr lang="en-US" sz="1200" b="1" dirty="0"/>
                        <a:t>Estimated fund requirement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 smtClean="0"/>
                        <a:t>75,000 USD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14415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D8F5806B-494D-3E4F-91E8-63E95D34F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9057153"/>
              </p:ext>
            </p:extLst>
          </p:nvPr>
        </p:nvGraphicFramePr>
        <p:xfrm>
          <a:off x="304800" y="843148"/>
          <a:ext cx="8534399" cy="60277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8790">
                  <a:extLst>
                    <a:ext uri="{9D8B030D-6E8A-4147-A177-3AD203B41FA5}">
                      <a16:colId xmlns:a16="http://schemas.microsoft.com/office/drawing/2014/main" xmlns="" val="646009280"/>
                    </a:ext>
                  </a:extLst>
                </a:gridCol>
                <a:gridCol w="617220">
                  <a:extLst>
                    <a:ext uri="{9D8B030D-6E8A-4147-A177-3AD203B41FA5}">
                      <a16:colId xmlns:a16="http://schemas.microsoft.com/office/drawing/2014/main" xmlns="" val="1650091306"/>
                    </a:ext>
                  </a:extLst>
                </a:gridCol>
                <a:gridCol w="2931794">
                  <a:extLst>
                    <a:ext uri="{9D8B030D-6E8A-4147-A177-3AD203B41FA5}">
                      <a16:colId xmlns:a16="http://schemas.microsoft.com/office/drawing/2014/main" xmlns="" val="100015059"/>
                    </a:ext>
                  </a:extLst>
                </a:gridCol>
                <a:gridCol w="188596">
                  <a:extLst>
                    <a:ext uri="{9D8B030D-6E8A-4147-A177-3AD203B41FA5}">
                      <a16:colId xmlns:a16="http://schemas.microsoft.com/office/drawing/2014/main" xmlns="" val="456250825"/>
                    </a:ext>
                  </a:extLst>
                </a:gridCol>
                <a:gridCol w="3047999">
                  <a:extLst>
                    <a:ext uri="{9D8B030D-6E8A-4147-A177-3AD203B41FA5}">
                      <a16:colId xmlns:a16="http://schemas.microsoft.com/office/drawing/2014/main" xmlns="" val="1587143714"/>
                    </a:ext>
                  </a:extLst>
                </a:gridCol>
              </a:tblGrid>
              <a:tr h="312109"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Outcome no</a:t>
                      </a:r>
                      <a:r>
                        <a:rPr lang="en-US" sz="1200" dirty="0" smtClean="0"/>
                        <a:t>. 1  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Output no</a:t>
                      </a:r>
                      <a:r>
                        <a:rPr lang="en-US" sz="1200" dirty="0" smtClean="0"/>
                        <a:t>. 1.2</a:t>
                      </a:r>
                      <a:endParaRPr 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Activity </a:t>
                      </a:r>
                      <a:r>
                        <a:rPr lang="en-US" sz="1200" dirty="0" smtClean="0"/>
                        <a:t>no.1.1.2 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05229905"/>
                  </a:ext>
                </a:extLst>
              </a:tr>
              <a:tr h="312109">
                <a:tc>
                  <a:txBody>
                    <a:bodyPr/>
                    <a:lstStyle/>
                    <a:p>
                      <a:r>
                        <a:rPr lang="en-US" sz="1200" b="1" dirty="0"/>
                        <a:t>Sub-activity title 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b="1" dirty="0" smtClean="0"/>
                        <a:t>Perceived effect of feed-health intervention for improved small ruminant production on household nutrition and gender</a:t>
                      </a:r>
                      <a:endParaRPr lang="en-US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0160256"/>
                  </a:ext>
                </a:extLst>
              </a:tr>
              <a:tr h="430957">
                <a:tc>
                  <a:txBody>
                    <a:bodyPr/>
                    <a:lstStyle/>
                    <a:p>
                      <a:r>
                        <a:rPr lang="en-US" sz="1200" b="1" dirty="0"/>
                        <a:t>Location/sites </a:t>
                      </a:r>
                    </a:p>
                    <a:p>
                      <a:r>
                        <a:rPr lang="en-US" sz="1200" b="1" dirty="0"/>
                        <a:t>for sub-activity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b="1" dirty="0" smtClean="0"/>
                        <a:t>Northern, Upper</a:t>
                      </a:r>
                      <a:r>
                        <a:rPr lang="en-US" sz="1200" b="1" baseline="0" dirty="0" smtClean="0"/>
                        <a:t> East and Upper West regions</a:t>
                      </a:r>
                      <a:endParaRPr lang="en-US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12296291"/>
                  </a:ext>
                </a:extLst>
              </a:tr>
              <a:tr h="603339">
                <a:tc>
                  <a:txBody>
                    <a:bodyPr/>
                    <a:lstStyle/>
                    <a:p>
                      <a:r>
                        <a:rPr lang="en-US" sz="1200" b="1" dirty="0"/>
                        <a:t>Implementation timeframe (start/end date)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b="1" dirty="0" smtClean="0"/>
                        <a:t>August – December 2018</a:t>
                      </a:r>
                      <a:endParaRPr lang="en-US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2465395"/>
                  </a:ext>
                </a:extLst>
              </a:tr>
              <a:tr h="603339">
                <a:tc>
                  <a:txBody>
                    <a:bodyPr/>
                    <a:lstStyle/>
                    <a:p>
                      <a:r>
                        <a:rPr lang="en-US" sz="1200" b="1" dirty="0"/>
                        <a:t>Deliverables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Data on perceived effect of feed-health intervention on household nutrition and gender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Report of the survey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87860269"/>
                  </a:ext>
                </a:extLst>
              </a:tr>
              <a:tr h="775722">
                <a:tc>
                  <a:txBody>
                    <a:bodyPr/>
                    <a:lstStyle/>
                    <a:p>
                      <a:r>
                        <a:rPr lang="en-US" sz="1200" b="1" dirty="0"/>
                        <a:t>S.I. domain and indicators for which data was collected – indicate metric and scale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Human – Household</a:t>
                      </a:r>
                      <a:r>
                        <a:rPr lang="en-US" sz="1200" baseline="0" dirty="0" smtClean="0"/>
                        <a:t> dietary diversity score</a:t>
                      </a:r>
                      <a:endParaRPr lang="en-US" sz="1200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Social – Gender equity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09533273"/>
                  </a:ext>
                </a:extLst>
              </a:tr>
              <a:tr h="603339">
                <a:tc>
                  <a:txBody>
                    <a:bodyPr/>
                    <a:lstStyle/>
                    <a:p>
                      <a:r>
                        <a:rPr lang="en-US" sz="1200" b="1" dirty="0"/>
                        <a:t>Research team and responsibilities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ILRI – coordination of sub-activity, design of survey instruments, data analysis and final report</a:t>
                      </a:r>
                      <a:endParaRPr lang="en-US" sz="1200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AMEDD </a:t>
                      </a:r>
                      <a:r>
                        <a:rPr lang="en-US" sz="1200" dirty="0" smtClean="0"/>
                        <a:t>– Data collection and</a:t>
                      </a:r>
                      <a:r>
                        <a:rPr lang="en-US" sz="1200" baseline="0" dirty="0" smtClean="0"/>
                        <a:t> entry, and report of the survey </a:t>
                      </a:r>
                      <a:r>
                        <a:rPr lang="en-US" sz="1200" baseline="0" dirty="0" smtClean="0"/>
                        <a:t>administration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baseline="0" dirty="0" smtClean="0"/>
                        <a:t>IITA Gender team – Design of survey instruments and data analysis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52771777"/>
                  </a:ext>
                </a:extLst>
              </a:tr>
              <a:tr h="846543">
                <a:tc>
                  <a:txBody>
                    <a:bodyPr/>
                    <a:lstStyle/>
                    <a:p>
                      <a:r>
                        <a:rPr lang="en-US" sz="1200" b="1" dirty="0"/>
                        <a:t>Farming systems research perspective (how this work links with others)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 smtClean="0"/>
                        <a:t>Small ruminants are an integral part</a:t>
                      </a:r>
                      <a:r>
                        <a:rPr lang="en-US" sz="1200" baseline="0" dirty="0" smtClean="0"/>
                        <a:t> of the farming systems in Northern Ghana. This sub-activity is to collect additional data on human and social domains so that we can assess the feed-health intervention based on the 5 domains of the sustainable intensification assessment framework. 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71963457"/>
                  </a:ext>
                </a:extLst>
              </a:tr>
              <a:tr h="479959">
                <a:tc>
                  <a:txBody>
                    <a:bodyPr/>
                    <a:lstStyle/>
                    <a:p>
                      <a:r>
                        <a:rPr lang="en-US" sz="1200" b="1" dirty="0"/>
                        <a:t>Estimated fund requirement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 smtClean="0"/>
                        <a:t>35,000 USD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14415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989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D8F5806B-494D-3E4F-91E8-63E95D34F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0453685"/>
              </p:ext>
            </p:extLst>
          </p:nvPr>
        </p:nvGraphicFramePr>
        <p:xfrm>
          <a:off x="381000" y="1066800"/>
          <a:ext cx="8534399" cy="52605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8790">
                  <a:extLst>
                    <a:ext uri="{9D8B030D-6E8A-4147-A177-3AD203B41FA5}">
                      <a16:colId xmlns:a16="http://schemas.microsoft.com/office/drawing/2014/main" xmlns="" val="646009280"/>
                    </a:ext>
                  </a:extLst>
                </a:gridCol>
                <a:gridCol w="617220">
                  <a:extLst>
                    <a:ext uri="{9D8B030D-6E8A-4147-A177-3AD203B41FA5}">
                      <a16:colId xmlns:a16="http://schemas.microsoft.com/office/drawing/2014/main" xmlns="" val="1650091306"/>
                    </a:ext>
                  </a:extLst>
                </a:gridCol>
                <a:gridCol w="2931794">
                  <a:extLst>
                    <a:ext uri="{9D8B030D-6E8A-4147-A177-3AD203B41FA5}">
                      <a16:colId xmlns:a16="http://schemas.microsoft.com/office/drawing/2014/main" xmlns="" val="100015059"/>
                    </a:ext>
                  </a:extLst>
                </a:gridCol>
                <a:gridCol w="188596">
                  <a:extLst>
                    <a:ext uri="{9D8B030D-6E8A-4147-A177-3AD203B41FA5}">
                      <a16:colId xmlns:a16="http://schemas.microsoft.com/office/drawing/2014/main" xmlns="" val="456250825"/>
                    </a:ext>
                  </a:extLst>
                </a:gridCol>
                <a:gridCol w="3047999">
                  <a:extLst>
                    <a:ext uri="{9D8B030D-6E8A-4147-A177-3AD203B41FA5}">
                      <a16:colId xmlns:a16="http://schemas.microsoft.com/office/drawing/2014/main" xmlns="" val="1587143714"/>
                    </a:ext>
                  </a:extLst>
                </a:gridCol>
              </a:tblGrid>
              <a:tr h="312109"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Outcome no</a:t>
                      </a:r>
                      <a:r>
                        <a:rPr lang="en-US" sz="1200" dirty="0" smtClean="0"/>
                        <a:t>. 1  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Output no</a:t>
                      </a:r>
                      <a:r>
                        <a:rPr lang="en-US" sz="1200" dirty="0" smtClean="0"/>
                        <a:t>. 1.2</a:t>
                      </a:r>
                      <a:endParaRPr 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Activity </a:t>
                      </a:r>
                      <a:r>
                        <a:rPr lang="en-US" sz="1200" dirty="0" smtClean="0"/>
                        <a:t>no.1.1.2 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05229905"/>
                  </a:ext>
                </a:extLst>
              </a:tr>
              <a:tr h="312109">
                <a:tc>
                  <a:txBody>
                    <a:bodyPr/>
                    <a:lstStyle/>
                    <a:p>
                      <a:r>
                        <a:rPr lang="en-US" sz="1200" b="1" dirty="0"/>
                        <a:t>Sub-activity title 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b="1" dirty="0" smtClean="0"/>
                        <a:t>Handbook Chapter</a:t>
                      </a:r>
                      <a:r>
                        <a:rPr lang="en-US" sz="1200" b="1" baseline="0" dirty="0" smtClean="0"/>
                        <a:t> on Livestock technologies</a:t>
                      </a:r>
                      <a:endParaRPr lang="en-US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0160256"/>
                  </a:ext>
                </a:extLst>
              </a:tr>
              <a:tr h="430957">
                <a:tc>
                  <a:txBody>
                    <a:bodyPr/>
                    <a:lstStyle/>
                    <a:p>
                      <a:r>
                        <a:rPr lang="en-US" sz="1200" b="1" dirty="0"/>
                        <a:t>Location/sites </a:t>
                      </a:r>
                    </a:p>
                    <a:p>
                      <a:r>
                        <a:rPr lang="en-US" sz="1200" b="1" dirty="0"/>
                        <a:t>for sub-activity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b="1" dirty="0" smtClean="0"/>
                        <a:t>Northern, Upper</a:t>
                      </a:r>
                      <a:r>
                        <a:rPr lang="en-US" sz="1200" b="1" baseline="0" dirty="0" smtClean="0"/>
                        <a:t> East and Upper West regions</a:t>
                      </a:r>
                      <a:endParaRPr lang="en-US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12296291"/>
                  </a:ext>
                </a:extLst>
              </a:tr>
              <a:tr h="603339">
                <a:tc>
                  <a:txBody>
                    <a:bodyPr/>
                    <a:lstStyle/>
                    <a:p>
                      <a:r>
                        <a:rPr lang="en-US" sz="1200" b="1" dirty="0"/>
                        <a:t>Implementation timeframe (start/end date)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b="1" dirty="0" smtClean="0"/>
                        <a:t>June – October 2018</a:t>
                      </a:r>
                      <a:endParaRPr lang="en-US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2465395"/>
                  </a:ext>
                </a:extLst>
              </a:tr>
              <a:tr h="603339">
                <a:tc>
                  <a:txBody>
                    <a:bodyPr/>
                    <a:lstStyle/>
                    <a:p>
                      <a:r>
                        <a:rPr lang="en-US" sz="1200" b="1" dirty="0"/>
                        <a:t>Deliverables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Handbook</a:t>
                      </a:r>
                      <a:r>
                        <a:rPr lang="en-US" sz="1200" baseline="0" dirty="0" smtClean="0"/>
                        <a:t> chapter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87860269"/>
                  </a:ext>
                </a:extLst>
              </a:tr>
              <a:tr h="775722">
                <a:tc>
                  <a:txBody>
                    <a:bodyPr/>
                    <a:lstStyle/>
                    <a:p>
                      <a:r>
                        <a:rPr lang="en-US" sz="1200" b="1" dirty="0"/>
                        <a:t>S.I. domain and indicators for which data was collected – indicate metric and scale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Productivity – Animal performance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baseline="0" dirty="0" smtClean="0"/>
                        <a:t>Economic – cost and benefit of technologies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09533273"/>
                  </a:ext>
                </a:extLst>
              </a:tr>
              <a:tr h="603339">
                <a:tc>
                  <a:txBody>
                    <a:bodyPr/>
                    <a:lstStyle/>
                    <a:p>
                      <a:r>
                        <a:rPr lang="en-US" sz="1200" b="1" dirty="0"/>
                        <a:t>Research team and responsibilities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ILRI – coordination of the handbook</a:t>
                      </a:r>
                      <a:r>
                        <a:rPr lang="en-US" sz="1200" baseline="0" dirty="0" smtClean="0"/>
                        <a:t> chapter on livestock technology 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52771777"/>
                  </a:ext>
                </a:extLst>
              </a:tr>
              <a:tr h="846543">
                <a:tc>
                  <a:txBody>
                    <a:bodyPr/>
                    <a:lstStyle/>
                    <a:p>
                      <a:r>
                        <a:rPr lang="en-US" sz="1200" b="1" dirty="0"/>
                        <a:t>Farming systems research perspective (how this work links with others)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 smtClean="0"/>
                        <a:t>The chapter of the handbook on livestock</a:t>
                      </a:r>
                      <a:r>
                        <a:rPr lang="en-US" sz="1200" baseline="0" dirty="0" smtClean="0"/>
                        <a:t> technologies</a:t>
                      </a:r>
                      <a:r>
                        <a:rPr lang="en-US" sz="1200" dirty="0" smtClean="0"/>
                        <a:t> will provide a synthesis of different livestock technologies that have been tested and validated and are promising for scaling.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71963457"/>
                  </a:ext>
                </a:extLst>
              </a:tr>
              <a:tr h="479959">
                <a:tc>
                  <a:txBody>
                    <a:bodyPr/>
                    <a:lstStyle/>
                    <a:p>
                      <a:r>
                        <a:rPr lang="en-US" sz="1200" b="1" dirty="0"/>
                        <a:t>Estimated fund requirement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 smtClean="0"/>
                        <a:t>10,000 USD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14415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9294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B71C4711-9970-464C-BE92-AF95AC7E76C3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35B6F308-29BA-1E43-A35F-D7641106767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3E26CE0-AB66-4F91-BD00-58CA3546E3E5}">
  <ds:schemaRefs>
    <ds:schemaRef ds:uri="http://purl.org/dc/elements/1.1/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purl.org/dc/terms/"/>
    <ds:schemaRef ds:uri="http://www.w3.org/XML/1998/namespace"/>
    <ds:schemaRef ds:uri="http://purl.org/dc/dcmitype/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278</TotalTime>
  <Words>543</Words>
  <Application>Microsoft Office PowerPoint</Application>
  <PresentationFormat>On-screen Show (4:3)</PresentationFormat>
  <Paragraphs>77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Gill Sans</vt:lpstr>
      <vt:lpstr>Wingdings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Odhong', IITA</dc:creator>
  <cp:lastModifiedBy>AA</cp:lastModifiedBy>
  <cp:revision>31</cp:revision>
  <cp:lastPrinted>2011-10-06T11:45:23Z</cp:lastPrinted>
  <dcterms:created xsi:type="dcterms:W3CDTF">2018-05-19T10:21:56Z</dcterms:created>
  <dcterms:modified xsi:type="dcterms:W3CDTF">2018-06-07T08:20:16Z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